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200" d="100"/>
          <a:sy n="200" d="100"/>
        </p:scale>
        <p:origin x="-1782" y="-4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14" y="-132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이미지 개체 틀 7"/>
          <p:cNvSpPr>
            <a:spLocks noGrp="1" noRot="1" noChangeAspect="1"/>
          </p:cNvSpPr>
          <p:nvPr>
            <p:ph type="sldImg" idx="2"/>
          </p:nvPr>
        </p:nvSpPr>
        <p:spPr>
          <a:xfrm>
            <a:off x="49213" y="68263"/>
            <a:ext cx="7037387" cy="1016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070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24088" y="768350"/>
            <a:ext cx="2655887" cy="3836988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2" y="1"/>
            <a:ext cx="7104063" cy="10234613"/>
          </a:xfrm>
          <a:prstGeom prst="rect">
            <a:avLst/>
          </a:prstGeom>
        </p:spPr>
        <p:txBody>
          <a:bodyPr lIns="94787" tIns="47393" rIns="94787" bIns="47393"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4023203" y="9720674"/>
            <a:ext cx="3079202" cy="512303"/>
          </a:xfrm>
          <a:prstGeom prst="rect">
            <a:avLst/>
          </a:prstGeom>
        </p:spPr>
        <p:txBody>
          <a:bodyPr lIns="94787" tIns="47393" rIns="94787" bIns="47393"/>
          <a:lstStyle/>
          <a:p>
            <a:fld id="{A09E5782-EA1B-4112-B838-4A2E2856E68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37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04664" y="128464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32656" y="0"/>
            <a:ext cx="6172200" cy="990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 #410, 2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Gwahakgwan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119.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Dandae-ro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Dongnam-gu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Cheonan-si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hungcheongnam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-do, 330-714,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</a:t>
            </a:r>
            <a:r>
              <a:rPr lang="en-US" altLang="ko-KR" sz="700" smtClean="0"/>
              <a:t>. 041-529-6262</a:t>
            </a:r>
          </a:p>
          <a:p>
            <a:r>
              <a:rPr lang="en-US" altLang="ko-KR" sz="700" smtClean="0"/>
              <a:t>Fax. 041-559-7954</a:t>
            </a:r>
          </a:p>
          <a:p>
            <a:r>
              <a:rPr lang="en-US" altLang="ko-KR" sz="700" smtClean="0"/>
              <a:t>E-mail: sugaren@sugaren.co.kr</a:t>
            </a:r>
            <a:endParaRPr lang="ko-KR" altLang="en-US" sz="700" dirty="0"/>
          </a:p>
        </p:txBody>
      </p:sp>
      <p:sp>
        <p:nvSpPr>
          <p:cNvPr id="15" name="TextBox 14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dirty="0" smtClean="0"/>
              <a:t>Analytical Report</a:t>
            </a:r>
            <a:endParaRPr lang="ko-KR" altLang="en-US" sz="1500" b="1" dirty="0"/>
          </a:p>
        </p:txBody>
      </p:sp>
      <p:sp>
        <p:nvSpPr>
          <p:cNvPr id="27" name="직사각형 26"/>
          <p:cNvSpPr/>
          <p:nvPr/>
        </p:nvSpPr>
        <p:spPr>
          <a:xfrm>
            <a:off x="433846" y="2610942"/>
            <a:ext cx="5939869" cy="57264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888672" y="2341712"/>
            <a:ext cx="13324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 u="sng" smtClean="0"/>
              <a:t>Analytical results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5475" y="1352600"/>
            <a:ext cx="9124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smtClean="0"/>
              <a:t>Information</a:t>
            </a:r>
          </a:p>
        </p:txBody>
      </p:sp>
      <p:graphicFrame>
        <p:nvGraphicFramePr>
          <p:cNvPr id="44" name="표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929693"/>
              </p:ext>
            </p:extLst>
          </p:nvPr>
        </p:nvGraphicFramePr>
        <p:xfrm>
          <a:off x="440568" y="1619511"/>
          <a:ext cx="5940760" cy="640080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의뢰기관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smtClean="0">
                          <a:solidFill>
                            <a:srgbClr val="000000"/>
                          </a:solidFill>
                          <a:effectLst/>
                        </a:rPr>
                        <a:t>분석시료명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Pine 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tree (Korea)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kern="0" spc="0" smtClean="0">
                          <a:solidFill>
                            <a:srgbClr val="000000"/>
                          </a:solidFill>
                          <a:effectLst/>
                        </a:rPr>
                        <a:t>분석항목</a:t>
                      </a:r>
                      <a:endParaRPr lang="ko-KR" altLang="en-US" sz="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44607"/>
              </p:ext>
            </p:extLst>
          </p:nvPr>
        </p:nvGraphicFramePr>
        <p:xfrm>
          <a:off x="908719" y="2792760"/>
          <a:ext cx="5051115" cy="4740316"/>
        </p:xfrm>
        <a:graphic>
          <a:graphicData uri="http://schemas.openxmlformats.org/drawingml/2006/table">
            <a:tbl>
              <a:tblPr/>
              <a:tblGrid>
                <a:gridCol w="1149950"/>
                <a:gridCol w="1226316"/>
                <a:gridCol w="900100"/>
                <a:gridCol w="900100"/>
                <a:gridCol w="874649"/>
              </a:tblGrid>
              <a:tr h="165969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Composition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(wt.%)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Structural</a:t>
                      </a:r>
                    </a:p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carbohydrates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Glucan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41.09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±0.28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Xylan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12.52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±0.16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3.12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±0.15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1.08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±0.11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0.52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±0.09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58.33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Lignin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soluble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8.57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±0.49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insoluble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23.46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±0.38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32.03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Extractives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Water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5.82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±0.13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EtOH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1.29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±0.09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7.11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Acetyl group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5.98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±0.11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Ash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1.22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±0.01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104.67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" name="TextBox 32"/>
          <p:cNvSpPr txBox="1"/>
          <p:nvPr/>
        </p:nvSpPr>
        <p:spPr>
          <a:xfrm>
            <a:off x="-29172" y="9738257"/>
            <a:ext cx="603242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700" dirty="0" smtClean="0"/>
              <a:t>본 성적서는 의뢰자가 제공한 </a:t>
            </a:r>
            <a:r>
              <a:rPr lang="ko-KR" altLang="en-US" sz="700" smtClean="0"/>
              <a:t>시료의 분석 결과이며</a:t>
            </a:r>
            <a:r>
              <a:rPr lang="en-US" altLang="ko-KR" sz="700" smtClean="0"/>
              <a:t>, </a:t>
            </a:r>
            <a:r>
              <a:rPr lang="ko-KR" altLang="en-US" sz="700" smtClean="0"/>
              <a:t>당 </a:t>
            </a:r>
            <a:r>
              <a:rPr lang="ko-KR" altLang="en-US" sz="700" dirty="0" smtClean="0"/>
              <a:t>사의 사전 동의 없이 상업적 목적으로 하는 선전</a:t>
            </a:r>
            <a:r>
              <a:rPr lang="en-US" altLang="ko-KR" sz="700" dirty="0" smtClean="0"/>
              <a:t>, </a:t>
            </a:r>
            <a:r>
              <a:rPr lang="ko-KR" altLang="en-US" sz="700" dirty="0" smtClean="0"/>
              <a:t>광고 및 </a:t>
            </a:r>
            <a:r>
              <a:rPr lang="ko-KR" altLang="en-US" sz="700" dirty="0" err="1" smtClean="0"/>
              <a:t>법적자료로</a:t>
            </a:r>
            <a:r>
              <a:rPr lang="ko-KR" altLang="en-US" sz="700" dirty="0" smtClean="0"/>
              <a:t> 사용될 수 없습니다</a:t>
            </a:r>
            <a:r>
              <a:rPr lang="en-US" altLang="ko-KR" sz="700" dirty="0" smtClean="0"/>
              <a:t>.</a:t>
            </a:r>
            <a:endParaRPr lang="ko-KR" altLang="en-US" sz="700" dirty="0"/>
          </a:p>
        </p:txBody>
      </p:sp>
      <p:sp>
        <p:nvSpPr>
          <p:cNvPr id="61" name="직사각형 60"/>
          <p:cNvSpPr/>
          <p:nvPr/>
        </p:nvSpPr>
        <p:spPr>
          <a:xfrm>
            <a:off x="-29172" y="9734340"/>
            <a:ext cx="6858000" cy="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28" name="TextBox 27"/>
          <p:cNvSpPr txBox="1"/>
          <p:nvPr/>
        </p:nvSpPr>
        <p:spPr>
          <a:xfrm>
            <a:off x="836712" y="775399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700" dirty="0" smtClean="0">
                <a:solidFill>
                  <a:schemeClr val="accent1"/>
                </a:solidFill>
              </a:rPr>
              <a:t>Quantification was performed by following NREL laboratory analytical procedures: NREL/TP510-42618 (structural carbohydrates and lignin</a:t>
            </a:r>
            <a:r>
              <a:rPr lang="en-US" altLang="ko-KR" sz="700" dirty="0">
                <a:solidFill>
                  <a:schemeClr val="accent1"/>
                </a:solidFill>
              </a:rPr>
              <a:t>), </a:t>
            </a:r>
            <a:r>
              <a:rPr lang="en-US" altLang="ko-KR" sz="700" dirty="0" smtClean="0">
                <a:solidFill>
                  <a:schemeClr val="accent1"/>
                </a:solidFill>
              </a:rPr>
              <a:t>NREL/TP510-42619 (Extractives),  NREL/TP510-42622 (ash) and NREL/TP-510-42625 (protein).</a:t>
            </a:r>
          </a:p>
          <a:p>
            <a:pPr marL="171450" indent="-171450">
              <a:buFontTx/>
              <a:buChar char="-"/>
            </a:pPr>
            <a:r>
              <a:rPr lang="en-US" altLang="ko-KR" sz="700" dirty="0" smtClean="0">
                <a:solidFill>
                  <a:schemeClr val="accent1"/>
                </a:solidFill>
              </a:rPr>
              <a:t>Multi-replication have been conducted for test assay in carbohydrate (n=25). Q-Test was used to identify statistical outliers in data. Q-Test decision level at 95% confidence interval for N=25 is 0.317.</a:t>
            </a:r>
            <a:endParaRPr lang="ko-KR" altLang="en-US" sz="7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5110" y="8495087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701" y="8816707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33" name="TextBox 32"/>
          <p:cNvSpPr txBox="1"/>
          <p:nvPr/>
        </p:nvSpPr>
        <p:spPr>
          <a:xfrm>
            <a:off x="2853468" y="849070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006" y="8441427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직선 연결선 34"/>
          <p:cNvCxnSpPr/>
          <p:nvPr/>
        </p:nvCxnSpPr>
        <p:spPr>
          <a:xfrm>
            <a:off x="2468323" y="8698324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528" y="8794089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직선 연결선 36"/>
          <p:cNvCxnSpPr/>
          <p:nvPr/>
        </p:nvCxnSpPr>
        <p:spPr>
          <a:xfrm>
            <a:off x="2492706" y="903380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8755452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4447090" y="8732928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dirty="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40" name="TextBox 39"/>
          <p:cNvSpPr txBox="1"/>
          <p:nvPr/>
        </p:nvSpPr>
        <p:spPr>
          <a:xfrm>
            <a:off x="4431850" y="900186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45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9043552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7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4838</TotalTime>
  <Words>206</Words>
  <Application>Microsoft Office PowerPoint</Application>
  <PresentationFormat>A4 용지(210x297mm)</PresentationFormat>
  <Paragraphs>59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148</cp:revision>
  <cp:lastPrinted>2016-11-18T00:31:31Z</cp:lastPrinted>
  <dcterms:created xsi:type="dcterms:W3CDTF">2014-12-10T01:06:30Z</dcterms:created>
  <dcterms:modified xsi:type="dcterms:W3CDTF">2017-06-30T07:40:27Z</dcterms:modified>
</cp:coreProperties>
</file>